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96" r:id="rId5"/>
    <p:sldId id="1174" r:id="rId6"/>
    <p:sldId id="1176" r:id="rId7"/>
    <p:sldId id="1175" r:id="rId8"/>
    <p:sldId id="287" r:id="rId9"/>
    <p:sldId id="288" r:id="rId10"/>
    <p:sldId id="1177" r:id="rId11"/>
    <p:sldId id="278" r:id="rId12"/>
    <p:sldId id="279" r:id="rId13"/>
    <p:sldId id="294" r:id="rId14"/>
    <p:sldId id="283" r:id="rId15"/>
    <p:sldId id="295" r:id="rId16"/>
    <p:sldId id="282" r:id="rId17"/>
    <p:sldId id="280" r:id="rId18"/>
    <p:sldId id="281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F9"/>
    <a:srgbClr val="DEE0F9"/>
    <a:srgbClr val="5C5BF8"/>
    <a:srgbClr val="F0F1FE"/>
    <a:srgbClr val="1918E8"/>
    <a:srgbClr val="0C0C88"/>
    <a:srgbClr val="6A6AFD"/>
    <a:srgbClr val="6363F5"/>
    <a:srgbClr val="1F1FC9"/>
    <a:srgbClr val="403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7"/>
    <p:restoredTop sz="94620"/>
  </p:normalViewPr>
  <p:slideViewPr>
    <p:cSldViewPr snapToGrid="0" snapToObjects="1">
      <p:cViewPr varScale="1">
        <p:scale>
          <a:sx n="93" d="100"/>
          <a:sy n="93" d="100"/>
        </p:scale>
        <p:origin x="104" y="124"/>
      </p:cViewPr>
      <p:guideLst>
        <p:guide orient="horz"/>
        <p:guide pos="7680"/>
        <p:guide orient="horz" pos="4320"/>
        <p:guide orient="horz" pos="1684"/>
        <p:guide orient="horz" pos="618"/>
        <p:guide orient="horz" pos="346"/>
        <p:guide orient="horz" pos="4111"/>
        <p:guide pos="619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9" d="100"/>
          <a:sy n="129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AFC0-EEF9-8D48-9409-ED29905CCA5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智能可以分为两部分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一小部分是天生遗传的</a:t>
            </a:r>
            <a:endParaRPr lang="zh-CN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绝大部分是要依靠我们出生之后的努力学习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动物学家的眼中，河狸可是名副其实的自然界中的建筑师，或者我们可以这么认为，在地球上，除了人类可以动手为自己建造家园之外，就只有河狸可以通过自己去改变自己的栖息环境，目前，除了河狸之外，还没有发现其它的动物拥有这种能力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将刚出生的小河狸从它的父母身边带走，在周围没有任何成年河狸的环境下抚养长大，然后提供建造堤坝的必要环境，观察它是否会开始自发的建造行为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“是流水的声音激发了河狸建筑水坝的热情”。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过渡：前面我们说的都是先天就掌握的能力，下面我们来看看我们人类是怎么后天学习的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386551"/>
            <a:ext cx="12192000" cy="482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1575"/>
            <a:ext cx="12355033" cy="69497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2111" y="2920252"/>
            <a:ext cx="10759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深度学习模型训练前置基础</a:t>
            </a:r>
            <a:endParaRPr kumimoji="1" lang="en-US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2110" y="4158116"/>
            <a:ext cx="5213889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郑博培</a:t>
            </a:r>
            <a:endParaRPr kumimoji="1"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百度飞桨开发者技术专家</a:t>
            </a:r>
            <a:r>
              <a:rPr kumimoji="1"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PPDE</a:t>
            </a:r>
            <a:endParaRPr kumimoji="1"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1026580" y="4010891"/>
            <a:ext cx="12876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效果展示：</a:t>
            </a:r>
            <a:r>
              <a:rPr lang="en-US" altLang="zh-CN" sz="3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PaddleGAN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效果展示：</a:t>
            </a:r>
            <a:r>
              <a:rPr lang="en-US" altLang="zh-CN" sz="3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PaddleSeg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效果展示：</a:t>
            </a:r>
            <a:r>
              <a:rPr lang="en-US" altLang="zh-CN" sz="3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PaddleSeg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效果展示：</a:t>
            </a:r>
            <a:r>
              <a:rPr lang="en-US" altLang="zh-CN" sz="3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PaddleDetection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效果展示：</a:t>
            </a:r>
            <a:r>
              <a:rPr lang="en-US" altLang="zh-CN" sz="3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PaddleOCR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效果展示：</a:t>
            </a:r>
            <a:r>
              <a:rPr lang="en-US" altLang="zh-CN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ERNIE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效果展示：</a:t>
            </a:r>
            <a:r>
              <a:rPr lang="en-US" altLang="zh-CN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PARL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9723" y="2976002"/>
            <a:ext cx="2999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代码实践</a:t>
            </a:r>
            <a:endParaRPr kumimoji="1" lang="en-US" altLang="en-US" sz="44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6739" y="2266708"/>
            <a:ext cx="2501568" cy="2489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二维码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90" y="2491982"/>
            <a:ext cx="2086266" cy="2038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2582778" y="1275546"/>
            <a:ext cx="7804244" cy="240032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indent="457200">
              <a:lnSpc>
                <a:spcPct val="130000"/>
              </a:lnSpc>
              <a:spcBef>
                <a:spcPts val="1000"/>
              </a:spcBef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从人类诞生的那天起，我们就开始思考这个世界，如今，学会使用工具的我们尝试让机器学会思考，但机器真的会思考吗？机器怎么思考？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什么是人工智能？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58" y="1175885"/>
            <a:ext cx="1292665" cy="634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58" y="2098059"/>
            <a:ext cx="7680373" cy="416395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15" y="2526938"/>
            <a:ext cx="2800671" cy="29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450817" y="1810717"/>
            <a:ext cx="215193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3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？</a:t>
            </a:r>
            <a:endParaRPr lang="zh-CN" altLang="en-US" sz="13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1987224" y="1573457"/>
            <a:ext cx="7804244" cy="204022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indent="457200">
              <a:lnSpc>
                <a:spcPct val="130000"/>
              </a:lnSpc>
              <a:spcBef>
                <a:spcPts val="1000"/>
              </a:spcBef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生物的行为取决于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onospaced Number"/>
              </a:rPr>
              <a:t>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件事：</a:t>
            </a:r>
            <a:endParaRPr lang="en-US" altLang="zh-CN" b="0" i="0" dirty="0">
              <a:solidFill>
                <a:srgbClr val="000000"/>
              </a:solidFill>
              <a:effectLst/>
              <a:latin typeface="Monospaced Number"/>
            </a:endParaRPr>
          </a:p>
          <a:p>
            <a:pPr indent="457200">
              <a:lnSpc>
                <a:spcPct val="130000"/>
              </a:lnSpc>
              <a:spcBef>
                <a:spcPts val="1000"/>
              </a:spcBef>
            </a:pPr>
            <a:r>
              <a:rPr kumimoji="1" lang="zh-CN" altLang="en-US" sz="1400" dirty="0">
                <a:solidFill>
                  <a:srgbClr val="000000"/>
                </a:solidFill>
                <a:latin typeface="Monospaced Number"/>
                <a:ea typeface="微软雅黑 Light" panose="020B0502040204020203" pitchFamily="34" charset="-122"/>
              </a:rPr>
              <a:t>一个是后天学习的结果；不是后天学习的结果就是先天的本能。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我们追求的智能到底是什么？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58" y="1493301"/>
            <a:ext cx="1292665" cy="6348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58" y="2854535"/>
            <a:ext cx="4754245" cy="27703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72668" y="933554"/>
            <a:ext cx="492634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4"/>
                </a:solidFill>
                <a:effectLst/>
              </a:rPr>
              <a:t>If </a:t>
            </a:r>
            <a:r>
              <a:rPr lang="zh-CN" altLang="en-US" sz="5400" b="1" cap="none" spc="0" dirty="0">
                <a:solidFill>
                  <a:schemeClr val="accent4"/>
                </a:solidFill>
                <a:effectLst/>
              </a:rPr>
              <a:t>“听到流水声”</a:t>
            </a:r>
            <a:endParaRPr lang="en-US" altLang="zh-CN" sz="5400" b="1" cap="none" spc="0" dirty="0">
              <a:solidFill>
                <a:schemeClr val="accent4"/>
              </a:solidFill>
              <a:effectLst/>
            </a:endParaRPr>
          </a:p>
          <a:p>
            <a:pPr algn="ctr"/>
            <a:r>
              <a:rPr lang="en-US" altLang="zh-CN" sz="5400" b="1" dirty="0">
                <a:solidFill>
                  <a:schemeClr val="accent4"/>
                </a:solidFill>
              </a:rPr>
              <a:t>then </a:t>
            </a:r>
            <a:r>
              <a:rPr lang="zh-CN" altLang="en-US" sz="5400" b="1" dirty="0">
                <a:solidFill>
                  <a:schemeClr val="accent4"/>
                </a:solidFill>
              </a:rPr>
              <a:t>筑水坝</a:t>
            </a:r>
            <a:r>
              <a:rPr lang="en-US" altLang="zh-CN" sz="5400" b="1" dirty="0">
                <a:solidFill>
                  <a:schemeClr val="accent4"/>
                </a:solidFill>
              </a:rPr>
              <a:t> </a:t>
            </a:r>
            <a:endParaRPr lang="zh-CN" altLang="en-US" sz="5400" b="1" cap="none" spc="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2050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383" y="2956772"/>
            <a:ext cx="5258129" cy="256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1987224" y="1573457"/>
            <a:ext cx="7804244" cy="204022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indent="457200">
              <a:lnSpc>
                <a:spcPct val="130000"/>
              </a:lnSpc>
              <a:spcBef>
                <a:spcPts val="1000"/>
              </a:spcBef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生物的行为取决于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onospaced Number"/>
              </a:rPr>
              <a:t>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onospaced Number"/>
              </a:rPr>
              <a:t>件事：</a:t>
            </a:r>
            <a:endParaRPr lang="en-US" altLang="zh-CN" b="0" i="0" dirty="0">
              <a:solidFill>
                <a:srgbClr val="000000"/>
              </a:solidFill>
              <a:effectLst/>
              <a:latin typeface="Monospaced Number"/>
            </a:endParaRPr>
          </a:p>
          <a:p>
            <a:pPr indent="457200">
              <a:lnSpc>
                <a:spcPct val="130000"/>
              </a:lnSpc>
              <a:spcBef>
                <a:spcPts val="1000"/>
              </a:spcBef>
            </a:pPr>
            <a:r>
              <a:rPr kumimoji="1" lang="zh-CN" altLang="en-US" sz="1400" dirty="0">
                <a:solidFill>
                  <a:srgbClr val="000000"/>
                </a:solidFill>
                <a:latin typeface="Monospaced Number"/>
                <a:ea typeface="微软雅黑 Light" panose="020B0502040204020203" pitchFamily="34" charset="-122"/>
              </a:rPr>
              <a:t>一个是后天学习的结果；不是后天学习的结果就是先天的本能。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我们追求的智能到底是什么？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58" y="1493301"/>
            <a:ext cx="1292665" cy="63483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65" y="2501899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785" y="2501899"/>
            <a:ext cx="6057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9801619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我们追求的智能到底是什么？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58" y="1493301"/>
            <a:ext cx="1292665" cy="6348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247" y="1344799"/>
            <a:ext cx="5475505" cy="50641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什么是人工智能？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44548" y="1457922"/>
            <a:ext cx="9867164" cy="4435403"/>
            <a:chOff x="344855" y="1757919"/>
            <a:chExt cx="9867164" cy="4435403"/>
          </a:xfrm>
        </p:grpSpPr>
        <p:pic>
          <p:nvPicPr>
            <p:cNvPr id="26" name="圖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3762757" y="2146199"/>
              <a:ext cx="1323975" cy="2247900"/>
            </a:xfrm>
            <a:prstGeom prst="rect">
              <a:avLst/>
            </a:prstGeom>
          </p:spPr>
        </p:pic>
        <p:pic>
          <p:nvPicPr>
            <p:cNvPr id="2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246" y="2017693"/>
              <a:ext cx="2172858" cy="1021936"/>
            </a:xfrm>
            <a:prstGeom prst="rect">
              <a:avLst/>
            </a:prstGeom>
          </p:spPr>
        </p:pic>
        <p:pic>
          <p:nvPicPr>
            <p:cNvPr id="28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883" y="3162315"/>
              <a:ext cx="2164221" cy="962785"/>
            </a:xfrm>
            <a:prstGeom prst="rect">
              <a:avLst/>
            </a:prstGeom>
          </p:spPr>
        </p:pic>
        <p:pic>
          <p:nvPicPr>
            <p:cNvPr id="29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226" y="4185604"/>
              <a:ext cx="2195537" cy="1176721"/>
            </a:xfrm>
            <a:prstGeom prst="rect">
              <a:avLst/>
            </a:prstGeom>
          </p:spPr>
        </p:pic>
        <p:sp>
          <p:nvSpPr>
            <p:cNvPr id="30" name="文字方塊 10"/>
            <p:cNvSpPr txBox="1"/>
            <p:nvPr/>
          </p:nvSpPr>
          <p:spPr>
            <a:xfrm>
              <a:off x="7020432" y="2314285"/>
              <a:ext cx="1362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“Hi”</a:t>
              </a:r>
              <a:endParaRPr lang="zh-TW" altLang="en-US" sz="2400" dirty="0"/>
            </a:p>
          </p:txBody>
        </p:sp>
        <p:sp>
          <p:nvSpPr>
            <p:cNvPr id="31" name="文字方塊 11"/>
            <p:cNvSpPr txBox="1"/>
            <p:nvPr/>
          </p:nvSpPr>
          <p:spPr>
            <a:xfrm>
              <a:off x="7020432" y="3412874"/>
              <a:ext cx="1991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“How are you”</a:t>
              </a:r>
              <a:endParaRPr lang="zh-TW" altLang="en-US" sz="2400" dirty="0"/>
            </a:p>
          </p:txBody>
        </p:sp>
        <p:sp>
          <p:nvSpPr>
            <p:cNvPr id="32" name="文字方塊 12"/>
            <p:cNvSpPr txBox="1"/>
            <p:nvPr/>
          </p:nvSpPr>
          <p:spPr>
            <a:xfrm>
              <a:off x="7020432" y="4593954"/>
              <a:ext cx="1706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“Good bye”</a:t>
              </a:r>
              <a:endParaRPr lang="zh-TW" altLang="en-US" sz="2400" dirty="0"/>
            </a:p>
          </p:txBody>
        </p:sp>
        <p:pic>
          <p:nvPicPr>
            <p:cNvPr id="33" name="圖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9" y="2215295"/>
              <a:ext cx="1800000" cy="1347595"/>
            </a:xfrm>
            <a:prstGeom prst="rect">
              <a:avLst/>
            </a:prstGeom>
          </p:spPr>
        </p:pic>
        <p:sp>
          <p:nvSpPr>
            <p:cNvPr id="34" name="文字方塊 14"/>
            <p:cNvSpPr txBox="1"/>
            <p:nvPr/>
          </p:nvSpPr>
          <p:spPr>
            <a:xfrm>
              <a:off x="344855" y="3923994"/>
              <a:ext cx="2976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You said “Hello”</a:t>
              </a:r>
              <a:endParaRPr lang="zh-TW" altLang="en-US" sz="2800" dirty="0"/>
            </a:p>
          </p:txBody>
        </p:sp>
        <p:sp>
          <p:nvSpPr>
            <p:cNvPr id="35" name="文字方塊 15"/>
            <p:cNvSpPr txBox="1"/>
            <p:nvPr/>
          </p:nvSpPr>
          <p:spPr>
            <a:xfrm>
              <a:off x="5263686" y="5440795"/>
              <a:ext cx="494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 large amount of audio data</a:t>
              </a:r>
              <a:endParaRPr lang="zh-TW" altLang="en-US" sz="2400" dirty="0"/>
            </a:p>
          </p:txBody>
        </p:sp>
        <p:sp>
          <p:nvSpPr>
            <p:cNvPr id="38" name="文字方塊 16"/>
            <p:cNvSpPr txBox="1"/>
            <p:nvPr/>
          </p:nvSpPr>
          <p:spPr>
            <a:xfrm>
              <a:off x="1814939" y="5362325"/>
              <a:ext cx="2949952" cy="8309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You write the program for learning.</a:t>
              </a:r>
              <a:endParaRPr lang="zh-TW" altLang="en-US" sz="2400" dirty="0"/>
            </a:p>
          </p:txBody>
        </p:sp>
        <p:cxnSp>
          <p:nvCxnSpPr>
            <p:cNvPr id="39" name="直線單箭頭接點 18"/>
            <p:cNvCxnSpPr/>
            <p:nvPr/>
          </p:nvCxnSpPr>
          <p:spPr>
            <a:xfrm flipH="1" flipV="1">
              <a:off x="4396620" y="4394099"/>
              <a:ext cx="0" cy="980253"/>
            </a:xfrm>
            <a:prstGeom prst="straightConnector1">
              <a:avLst/>
            </a:prstGeom>
            <a:ln w="38100">
              <a:solidFill>
                <a:srgbClr val="0000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弧形箭號 (下彎) 19"/>
            <p:cNvSpPr/>
            <p:nvPr/>
          </p:nvSpPr>
          <p:spPr>
            <a:xfrm rot="1607239">
              <a:off x="2540832" y="1757919"/>
              <a:ext cx="1498166" cy="7007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弧形箭號 (下彎) 20"/>
            <p:cNvSpPr/>
            <p:nvPr/>
          </p:nvSpPr>
          <p:spPr>
            <a:xfrm rot="9648183">
              <a:off x="2601425" y="4196342"/>
              <a:ext cx="1488693" cy="73824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文字方塊 17"/>
            <p:cNvSpPr txBox="1"/>
            <p:nvPr/>
          </p:nvSpPr>
          <p:spPr>
            <a:xfrm>
              <a:off x="4170101" y="1768322"/>
              <a:ext cx="2099418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Learning ......</a:t>
              </a:r>
              <a:endParaRPr lang="zh-TW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什么是人工智能？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28409" y="1449046"/>
            <a:ext cx="8535182" cy="4435403"/>
            <a:chOff x="344855" y="1757919"/>
            <a:chExt cx="8535182" cy="4435403"/>
          </a:xfrm>
        </p:grpSpPr>
        <p:sp>
          <p:nvSpPr>
            <p:cNvPr id="19" name="矩形 18"/>
            <p:cNvSpPr/>
            <p:nvPr/>
          </p:nvSpPr>
          <p:spPr>
            <a:xfrm>
              <a:off x="7409313" y="2094244"/>
              <a:ext cx="14707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222222"/>
                  </a:solidFill>
                  <a:latin typeface="Arial" panose="020B0604020202020204" pitchFamily="34" charset="0"/>
                </a:rPr>
                <a:t>“monkey”</a:t>
              </a:r>
              <a:endParaRPr lang="zh-TW" altLang="en-US" sz="2400" dirty="0"/>
            </a:p>
          </p:txBody>
        </p:sp>
        <p:pic>
          <p:nvPicPr>
            <p:cNvPr id="20" name="圖片 2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508057" y="1840786"/>
              <a:ext cx="931280" cy="1051432"/>
            </a:xfrm>
            <a:prstGeom prst="rect">
              <a:avLst/>
            </a:prstGeom>
          </p:spPr>
        </p:pic>
        <p:pic>
          <p:nvPicPr>
            <p:cNvPr id="21" name="圖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8057" y="3097561"/>
              <a:ext cx="899978" cy="1075096"/>
            </a:xfrm>
            <a:prstGeom prst="rect">
              <a:avLst/>
            </a:prstGeom>
          </p:spPr>
        </p:pic>
        <p:sp>
          <p:nvSpPr>
            <p:cNvPr id="22" name="文字方塊 24"/>
            <p:cNvSpPr txBox="1"/>
            <p:nvPr/>
          </p:nvSpPr>
          <p:spPr>
            <a:xfrm>
              <a:off x="7427251" y="3442833"/>
              <a:ext cx="798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sp>
          <p:nvSpPr>
            <p:cNvPr id="23" name="文字方塊 25"/>
            <p:cNvSpPr txBox="1"/>
            <p:nvPr/>
          </p:nvSpPr>
          <p:spPr>
            <a:xfrm>
              <a:off x="7439337" y="4738108"/>
              <a:ext cx="1201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“dog”</a:t>
              </a:r>
              <a:endParaRPr lang="zh-TW" altLang="en-US" sz="2400" dirty="0"/>
            </a:p>
          </p:txBody>
        </p:sp>
        <p:pic>
          <p:nvPicPr>
            <p:cNvPr id="24" name="圖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1558" y="4378000"/>
              <a:ext cx="915693" cy="1181883"/>
            </a:xfrm>
            <a:prstGeom prst="rect">
              <a:avLst/>
            </a:prstGeom>
          </p:spPr>
        </p:pic>
        <p:pic>
          <p:nvPicPr>
            <p:cNvPr id="25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762757" y="2146199"/>
              <a:ext cx="1323975" cy="2247900"/>
            </a:xfrm>
            <a:prstGeom prst="rect">
              <a:avLst/>
            </a:prstGeom>
          </p:spPr>
        </p:pic>
        <p:sp>
          <p:nvSpPr>
            <p:cNvPr id="36" name="文字方塊 14"/>
            <p:cNvSpPr txBox="1"/>
            <p:nvPr/>
          </p:nvSpPr>
          <p:spPr>
            <a:xfrm>
              <a:off x="344855" y="3923994"/>
              <a:ext cx="2976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This is “cat”</a:t>
              </a:r>
              <a:endParaRPr lang="zh-TW" altLang="en-US" sz="2800" dirty="0"/>
            </a:p>
          </p:txBody>
        </p:sp>
        <p:sp>
          <p:nvSpPr>
            <p:cNvPr id="37" name="文字方塊 15"/>
            <p:cNvSpPr txBox="1"/>
            <p:nvPr/>
          </p:nvSpPr>
          <p:spPr>
            <a:xfrm>
              <a:off x="5086732" y="5671198"/>
              <a:ext cx="3662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 large amount of images</a:t>
              </a:r>
              <a:endParaRPr lang="zh-TW" altLang="en-US" sz="2400" dirty="0"/>
            </a:p>
          </p:txBody>
        </p:sp>
        <p:sp>
          <p:nvSpPr>
            <p:cNvPr id="43" name="文字方塊 16"/>
            <p:cNvSpPr txBox="1"/>
            <p:nvPr/>
          </p:nvSpPr>
          <p:spPr>
            <a:xfrm>
              <a:off x="1285350" y="5362325"/>
              <a:ext cx="3479541" cy="8309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You write the program for learning.</a:t>
              </a:r>
              <a:endParaRPr lang="zh-TW" altLang="en-US" sz="2400" dirty="0"/>
            </a:p>
          </p:txBody>
        </p:sp>
        <p:cxnSp>
          <p:nvCxnSpPr>
            <p:cNvPr id="44" name="直線單箭頭接點 18"/>
            <p:cNvCxnSpPr/>
            <p:nvPr/>
          </p:nvCxnSpPr>
          <p:spPr>
            <a:xfrm flipH="1" flipV="1">
              <a:off x="4396620" y="4394099"/>
              <a:ext cx="0" cy="980253"/>
            </a:xfrm>
            <a:prstGeom prst="straightConnector1">
              <a:avLst/>
            </a:prstGeom>
            <a:ln w="38100">
              <a:solidFill>
                <a:srgbClr val="0000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弧形箭號 (下彎) 19"/>
            <p:cNvSpPr/>
            <p:nvPr/>
          </p:nvSpPr>
          <p:spPr>
            <a:xfrm rot="1607239">
              <a:off x="2540832" y="1757919"/>
              <a:ext cx="1498166" cy="7007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弧形箭號 (下彎) 20"/>
            <p:cNvSpPr/>
            <p:nvPr/>
          </p:nvSpPr>
          <p:spPr>
            <a:xfrm rot="9648183">
              <a:off x="2601425" y="4196342"/>
              <a:ext cx="1488693" cy="73824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文字方塊 17"/>
            <p:cNvSpPr txBox="1"/>
            <p:nvPr/>
          </p:nvSpPr>
          <p:spPr>
            <a:xfrm>
              <a:off x="4170101" y="1768322"/>
              <a:ext cx="2099418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Learning ......</a:t>
              </a:r>
              <a:endParaRPr lang="zh-TW" altLang="en-US" sz="2400" dirty="0"/>
            </a:p>
          </p:txBody>
        </p:sp>
        <p:pic>
          <p:nvPicPr>
            <p:cNvPr id="48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350" y="2325077"/>
              <a:ext cx="1351186" cy="102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飞桨：</a:t>
            </a: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源于产业实践的开源深度学习平台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7" y="1207458"/>
            <a:ext cx="10095225" cy="5061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效果展示：</a:t>
            </a:r>
            <a:r>
              <a:rPr lang="en-US" altLang="zh-CN" sz="3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PaddleGAN</a:t>
            </a:r>
            <a:endParaRPr lang="en-US" altLang="zh-CN" sz="3400" b="1" dirty="0">
              <a:solidFill>
                <a:srgbClr val="165D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WPS 演示</Application>
  <PresentationFormat>宽屏</PresentationFormat>
  <Paragraphs>90</Paragraphs>
  <Slides>17</Slides>
  <Notes>4</Notes>
  <HiddenSlides>0</HiddenSlides>
  <MMClips>5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微软雅黑 Light</vt:lpstr>
      <vt:lpstr>Monospaced Number</vt:lpstr>
      <vt:lpstr>Segoe Print</vt:lpstr>
      <vt:lpstr>-apple-system</vt:lpstr>
      <vt:lpstr>Lantinghei SC Demibold</vt:lpstr>
      <vt:lpstr>Arial Unicode MS</vt:lpstr>
      <vt:lpstr>等线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Cas0279</dc:creator>
  <cp:lastModifiedBy>wangrongsheng</cp:lastModifiedBy>
  <cp:revision>427</cp:revision>
  <dcterms:created xsi:type="dcterms:W3CDTF">2020-08-18T06:37:00Z</dcterms:created>
  <dcterms:modified xsi:type="dcterms:W3CDTF">2021-09-07T09:58:09Z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